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8" r:id="rId4"/>
    <p:sldId id="259" r:id="rId5"/>
    <p:sldId id="265" r:id="rId6"/>
    <p:sldId id="260" r:id="rId7"/>
    <p:sldId id="261" r:id="rId8"/>
    <p:sldId id="262" r:id="rId9"/>
    <p:sldId id="267" r:id="rId10"/>
    <p:sldId id="269" r:id="rId11"/>
    <p:sldId id="266" r:id="rId12"/>
    <p:sldId id="263" r:id="rId13"/>
    <p:sldId id="264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9A83-DFC2-6341-BB5F-EDF6B3E98FD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8B33-65E6-B74A-AB21-B404F3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9A83-DFC2-6341-BB5F-EDF6B3E98FD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8B33-65E6-B74A-AB21-B404F3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0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9A83-DFC2-6341-BB5F-EDF6B3E98FD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8B33-65E6-B74A-AB21-B404F3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6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9A83-DFC2-6341-BB5F-EDF6B3E98FD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8B33-65E6-B74A-AB21-B404F3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9A83-DFC2-6341-BB5F-EDF6B3E98FD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8B33-65E6-B74A-AB21-B404F3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5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9A83-DFC2-6341-BB5F-EDF6B3E98FD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8B33-65E6-B74A-AB21-B404F3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8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9A83-DFC2-6341-BB5F-EDF6B3E98FD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8B33-65E6-B74A-AB21-B404F3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9A83-DFC2-6341-BB5F-EDF6B3E98FD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8B33-65E6-B74A-AB21-B404F3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5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9A83-DFC2-6341-BB5F-EDF6B3E98FD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8B33-65E6-B74A-AB21-B404F3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6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9A83-DFC2-6341-BB5F-EDF6B3E98FD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8B33-65E6-B74A-AB21-B404F3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7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9A83-DFC2-6341-BB5F-EDF6B3E98FD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8B33-65E6-B74A-AB21-B404F3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0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9A83-DFC2-6341-BB5F-EDF6B3E98FD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48B33-65E6-B74A-AB21-B404F3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PCS’s Clinical Training in Psychotherapy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1747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Training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Postgraduate Residents 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	Complete all skills expected of interns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Anticipate accumulation of 3,000 hours of 		clinical experience (1,000-1,500 direct client)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Demonstrate (live or by taping) intermediate 	skills in psychotherapy and family therapy 	before residency completion</a:t>
            </a:r>
          </a:p>
        </p:txBody>
      </p:sp>
    </p:spTree>
    <p:extLst>
      <p:ext uri="{BB962C8B-B14F-4D97-AF65-F5344CB8AC3E}">
        <p14:creationId xmlns:p14="http://schemas.microsoft.com/office/powerpoint/2010/main" val="820991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Not </a:t>
            </a:r>
            <a:r>
              <a:rPr lang="en-US"/>
              <a:t>All Work…</a:t>
            </a:r>
            <a:endParaRPr lang="en-US" dirty="0"/>
          </a:p>
        </p:txBody>
      </p:sp>
      <p:pic>
        <p:nvPicPr>
          <p:cNvPr id="4" name="Content Placeholder 3" descr="wm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8110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Scope of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Weekly individual supervision (1-2 hours</a:t>
            </a:r>
          </a:p>
          <a:p>
            <a:pPr marL="0" indent="0">
              <a:buNone/>
            </a:pPr>
            <a:r>
              <a:rPr lang="en-US" dirty="0"/>
              <a:t>        dependent upon client hours ratio)      </a:t>
            </a:r>
          </a:p>
          <a:p>
            <a:r>
              <a:rPr lang="en-US" dirty="0"/>
              <a:t> Weekly group supervision (90 minutes)</a:t>
            </a:r>
          </a:p>
          <a:p>
            <a:r>
              <a:rPr lang="en-US" dirty="0"/>
              <a:t> Weekly seminar on theory and application</a:t>
            </a:r>
          </a:p>
          <a:p>
            <a:pPr marL="0" indent="0">
              <a:buNone/>
            </a:pPr>
            <a:r>
              <a:rPr lang="en-US" dirty="0"/>
              <a:t>	    including professional ethics and          </a:t>
            </a:r>
          </a:p>
          <a:p>
            <a:pPr marL="0" indent="0">
              <a:buNone/>
            </a:pPr>
            <a:r>
              <a:rPr lang="en-US" dirty="0"/>
              <a:t>	    and spirituality in psychotherapy             </a:t>
            </a:r>
          </a:p>
          <a:p>
            <a:r>
              <a:rPr lang="en-US" dirty="0"/>
              <a:t>  Utilization of tape review or live supervision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17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</a:t>
            </a:r>
            <a:r>
              <a:rPr lang="en-US"/>
              <a:t>Program for PCS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Expanded offering of adjusted fee counseling</a:t>
            </a:r>
          </a:p>
          <a:p>
            <a:r>
              <a:rPr lang="en-US" dirty="0"/>
              <a:t>Reduced need to raise contributions for client assistance fund </a:t>
            </a:r>
          </a:p>
          <a:p>
            <a:r>
              <a:rPr lang="en-US" dirty="0"/>
              <a:t>Opportunity to see develop the qualities and potentials of trainees as future PCS staff therapists</a:t>
            </a:r>
          </a:p>
          <a:p>
            <a:pPr lvl="1"/>
            <a:r>
              <a:rPr lang="en-US" dirty="0"/>
              <a:t>Ability to work within unique clinical context</a:t>
            </a:r>
          </a:p>
          <a:p>
            <a:pPr lvl="1"/>
            <a:r>
              <a:rPr lang="en-US" dirty="0"/>
              <a:t>Ability to provide spiritually sensitive psychotherapy for individuals and families</a:t>
            </a:r>
          </a:p>
          <a:p>
            <a:pPr lvl="1"/>
            <a:r>
              <a:rPr lang="en-US" dirty="0"/>
              <a:t>Appreciation of not-for-profit context of services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Supervisors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 </a:t>
            </a:r>
            <a:r>
              <a:rPr lang="en-US" dirty="0" err="1"/>
              <a:t>Genzel</a:t>
            </a:r>
            <a:r>
              <a:rPr lang="en-US" dirty="0"/>
              <a:t>, Ph.D., LP</a:t>
            </a:r>
          </a:p>
          <a:p>
            <a:pPr marL="0" indent="0">
              <a:buNone/>
            </a:pPr>
            <a:r>
              <a:rPr lang="en-US" dirty="0"/>
              <a:t>David Reynolds, </a:t>
            </a:r>
            <a:r>
              <a:rPr lang="en-US" dirty="0" err="1"/>
              <a:t>D.Min</a:t>
            </a:r>
            <a:r>
              <a:rPr lang="en-US" dirty="0"/>
              <a:t>., LPP</a:t>
            </a:r>
          </a:p>
          <a:p>
            <a:pPr marL="0" indent="0">
              <a:buNone/>
            </a:pPr>
            <a:r>
              <a:rPr lang="en-US" dirty="0"/>
              <a:t>Douglas Stephens, Ed.D., LICSW,LMFT,BCD</a:t>
            </a:r>
          </a:p>
          <a:p>
            <a:pPr marL="0" indent="0">
              <a:buNone/>
            </a:pPr>
            <a:r>
              <a:rPr lang="en-US" dirty="0"/>
              <a:t>Audrey </a:t>
            </a:r>
            <a:r>
              <a:rPr lang="en-US" dirty="0" err="1"/>
              <a:t>Watjen</a:t>
            </a:r>
            <a:r>
              <a:rPr lang="en-US" dirty="0"/>
              <a:t>, LICSW</a:t>
            </a:r>
          </a:p>
          <a:p>
            <a:pPr marL="0" indent="0">
              <a:buNone/>
            </a:pPr>
            <a:r>
              <a:rPr lang="en-US" dirty="0"/>
              <a:t>Cathy </a:t>
            </a:r>
            <a:r>
              <a:rPr lang="en-US" dirty="0" err="1"/>
              <a:t>Youkstetter</a:t>
            </a:r>
            <a:r>
              <a:rPr lang="en-US" dirty="0"/>
              <a:t>, LMHC</a:t>
            </a:r>
          </a:p>
        </p:txBody>
      </p:sp>
    </p:spTree>
    <p:extLst>
      <p:ext uri="{BB962C8B-B14F-4D97-AF65-F5344CB8AC3E}">
        <p14:creationId xmlns:p14="http://schemas.microsoft.com/office/powerpoint/2010/main" val="1982321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Pastoral Counseling Services, Inc.</a:t>
            </a:r>
          </a:p>
          <a:p>
            <a:pPr marL="457200" lvl="1" indent="0">
              <a:buNone/>
            </a:pPr>
            <a:r>
              <a:rPr lang="en-US" dirty="0"/>
              <a:t>2013 Elm Street, Manning House</a:t>
            </a:r>
          </a:p>
          <a:p>
            <a:pPr marL="457200" lvl="1" indent="0">
              <a:buNone/>
            </a:pPr>
            <a:r>
              <a:rPr lang="en-US" dirty="0"/>
              <a:t>Manchester, New Hampshire 03104</a:t>
            </a:r>
          </a:p>
          <a:p>
            <a:pPr marL="457200" lvl="1" indent="0">
              <a:buNone/>
            </a:pPr>
            <a:r>
              <a:rPr lang="en-US" dirty="0"/>
              <a:t>603-627-2702</a:t>
            </a:r>
          </a:p>
          <a:p>
            <a:pPr marL="457200" lvl="1" indent="0">
              <a:buNone/>
            </a:pPr>
            <a:r>
              <a:rPr lang="en-US" dirty="0"/>
              <a:t>Doug Stephens, Ed.D. Training Coordinator</a:t>
            </a:r>
          </a:p>
          <a:p>
            <a:pPr marL="457200" lvl="1" indent="0">
              <a:buNone/>
            </a:pPr>
            <a:r>
              <a:rPr lang="en-US" dirty="0"/>
              <a:t>		ext. 117 </a:t>
            </a:r>
            <a:r>
              <a:rPr lang="en-US" dirty="0" err="1"/>
              <a:t>dstephens@pcs</a:t>
            </a:r>
            <a:r>
              <a:rPr lang="en-US" err="1"/>
              <a:t>-</a:t>
            </a:r>
            <a:r>
              <a:rPr lang="en-US"/>
              <a:t>nh.org</a:t>
            </a:r>
            <a:endParaRPr lang="en-US" dirty="0"/>
          </a:p>
          <a:p>
            <a:pPr marL="457200" lvl="1" indent="0">
              <a:buNone/>
            </a:pPr>
            <a:r>
              <a:rPr lang="en-US" dirty="0" err="1"/>
              <a:t>www.pcs-nh.org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7310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Office</a:t>
            </a:r>
          </a:p>
        </p:txBody>
      </p:sp>
      <p:pic>
        <p:nvPicPr>
          <p:cNvPr id="4" name="Content Placeholder 3" descr="New Im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0" b="225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381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Pastoral Counseling </a:t>
            </a:r>
            <a:r>
              <a:rPr lang="en-US" dirty="0" err="1"/>
              <a:t>Services,Inc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PCS has been operating since 1979</a:t>
            </a:r>
          </a:p>
          <a:p>
            <a:r>
              <a:rPr lang="en-US" dirty="0"/>
              <a:t>A Samaritan center located in Manchester, NH</a:t>
            </a:r>
          </a:p>
          <a:p>
            <a:pPr lvl="1"/>
            <a:r>
              <a:rPr lang="en-US" dirty="0"/>
              <a:t>Satellites in Nashua, Bedford, Portsmouth</a:t>
            </a:r>
          </a:p>
          <a:p>
            <a:r>
              <a:rPr lang="en-US" dirty="0"/>
              <a:t>16 Full and part-time clinical staff</a:t>
            </a:r>
          </a:p>
          <a:p>
            <a:pPr lvl="1"/>
            <a:r>
              <a:rPr lang="en-US" dirty="0"/>
              <a:t>Range of theoretical practice orientations </a:t>
            </a:r>
          </a:p>
          <a:p>
            <a:pPr lvl="1"/>
            <a:r>
              <a:rPr lang="en-US" dirty="0"/>
              <a:t>Therapists 24 average years of practice</a:t>
            </a:r>
          </a:p>
          <a:p>
            <a:r>
              <a:rPr lang="en-US" dirty="0"/>
              <a:t>4 trainees in clinical psychotherapy program</a:t>
            </a:r>
          </a:p>
          <a:p>
            <a:pPr lvl="1"/>
            <a:r>
              <a:rPr lang="en-US" dirty="0"/>
              <a:t>Five  senior therapists serve as teaching supervisors</a:t>
            </a:r>
          </a:p>
        </p:txBody>
      </p:sp>
    </p:spTree>
    <p:extLst>
      <p:ext uri="{BB962C8B-B14F-4D97-AF65-F5344CB8AC3E}">
        <p14:creationId xmlns:p14="http://schemas.microsoft.com/office/powerpoint/2010/main" val="339453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Philosophy of Training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practice with the belief that psychological and spiritual health comes from a rich engagement of the individual in mind, body, and spirit with family and the community at-large.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Training Program is designed to develop professionals in clinical methods of promoting the psychological and spiritual health of their clients.</a:t>
            </a:r>
          </a:p>
        </p:txBody>
      </p:sp>
    </p:spTree>
    <p:extLst>
      <p:ext uri="{BB962C8B-B14F-4D97-AF65-F5344CB8AC3E}">
        <p14:creationId xmlns:p14="http://schemas.microsoft.com/office/powerpoint/2010/main" val="321652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Mindfulness=Lobster Rolls and </a:t>
            </a:r>
            <a:r>
              <a:rPr lang="en-US" dirty="0" err="1"/>
              <a:t>Chowdah</a:t>
            </a:r>
            <a:endParaRPr lang="en-US" dirty="0"/>
          </a:p>
        </p:txBody>
      </p:sp>
      <p:pic>
        <p:nvPicPr>
          <p:cNvPr id="4" name="Content Placeholder 3" descr="Portsmouth-NH-Town-Vie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r="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555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Theoretical Orientation of Training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/>
              <a:t>Bowen Systems Theory </a:t>
            </a:r>
            <a:r>
              <a:rPr lang="en-US" dirty="0"/>
              <a:t>provides the contextual overlay for all studies, equipping trainees to understand the patterns of clients’ interactional dynamics as relates to clinical issues.</a:t>
            </a:r>
          </a:p>
          <a:p>
            <a:endParaRPr lang="en-US" dirty="0"/>
          </a:p>
          <a:p>
            <a:r>
              <a:rPr lang="en-US" i="1" dirty="0"/>
              <a:t>Attachment Theory </a:t>
            </a:r>
            <a:r>
              <a:rPr lang="en-US" dirty="0"/>
              <a:t>(</a:t>
            </a:r>
            <a:r>
              <a:rPr lang="en-US" dirty="0" err="1"/>
              <a:t>Bowlby</a:t>
            </a:r>
            <a:r>
              <a:rPr lang="en-US" dirty="0"/>
              <a:t>, Ainsworth)</a:t>
            </a:r>
          </a:p>
          <a:p>
            <a:endParaRPr lang="en-US" dirty="0"/>
          </a:p>
          <a:p>
            <a:r>
              <a:rPr lang="en-US" i="1" dirty="0"/>
              <a:t>Self Psychology and Relational Theories </a:t>
            </a:r>
            <a:r>
              <a:rPr lang="en-US" dirty="0"/>
              <a:t>(</a:t>
            </a:r>
            <a:r>
              <a:rPr lang="en-US" dirty="0" err="1"/>
              <a:t>Kohut</a:t>
            </a:r>
            <a:r>
              <a:rPr lang="en-US" dirty="0"/>
              <a:t>, </a:t>
            </a:r>
            <a:r>
              <a:rPr lang="en-US" dirty="0" err="1"/>
              <a:t>Stolorow</a:t>
            </a:r>
            <a:r>
              <a:rPr lang="en-US" dirty="0"/>
              <a:t>, Mitchell)</a:t>
            </a:r>
          </a:p>
          <a:p>
            <a:endParaRPr lang="en-US" dirty="0"/>
          </a:p>
          <a:p>
            <a:r>
              <a:rPr lang="en-US" i="1" dirty="0"/>
              <a:t>Family Systems Theory </a:t>
            </a:r>
          </a:p>
          <a:p>
            <a:pPr lvl="1"/>
            <a:r>
              <a:rPr lang="en-US" dirty="0"/>
              <a:t>Emotionally Focused Theory</a:t>
            </a:r>
          </a:p>
          <a:p>
            <a:pPr lvl="1"/>
            <a:r>
              <a:rPr lang="en-US" dirty="0"/>
              <a:t>Structural Family Theory </a:t>
            </a:r>
          </a:p>
          <a:p>
            <a:pPr lvl="1"/>
            <a:r>
              <a:rPr lang="en-US" dirty="0"/>
              <a:t>Family Assessment Tools (</a:t>
            </a:r>
            <a:r>
              <a:rPr lang="en-US" dirty="0" err="1"/>
              <a:t>eg</a:t>
            </a:r>
            <a:r>
              <a:rPr lang="en-US" dirty="0"/>
              <a:t>, Beavers/</a:t>
            </a:r>
            <a:r>
              <a:rPr lang="en-US" dirty="0" err="1"/>
              <a:t>Timberlawn</a:t>
            </a:r>
            <a:r>
              <a:rPr lang="en-US" dirty="0"/>
              <a:t>)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320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of Training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tier training</a:t>
            </a:r>
          </a:p>
          <a:p>
            <a:pPr lvl="1"/>
            <a:r>
              <a:rPr lang="en-US" i="1" dirty="0"/>
              <a:t>Graduate Interns </a:t>
            </a:r>
            <a:r>
              <a:rPr lang="en-US" dirty="0"/>
              <a:t>enrolled in graduate program for clinical psychology, social work, mental health counseling, marriage and family therapy, or pastoral psychotherapy (all licensed disciplines)</a:t>
            </a:r>
          </a:p>
          <a:p>
            <a:pPr lvl="1"/>
            <a:r>
              <a:rPr lang="en-US" i="1" dirty="0"/>
              <a:t>Postgraduate Residents </a:t>
            </a:r>
            <a:r>
              <a:rPr lang="en-US" dirty="0"/>
              <a:t>who have completed their academic program and are pursuing the requisite hours of supervised clinical experience for licensure (usually 3,000 hours)</a:t>
            </a:r>
          </a:p>
        </p:txBody>
      </p:sp>
    </p:spTree>
    <p:extLst>
      <p:ext uri="{BB962C8B-B14F-4D97-AF65-F5344CB8AC3E}">
        <p14:creationId xmlns:p14="http://schemas.microsoft.com/office/powerpoint/2010/main" val="421754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Training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Interns</a:t>
            </a:r>
            <a:r>
              <a:rPr lang="en-US" dirty="0"/>
              <a:t> completing practicum for graduate </a:t>
            </a:r>
          </a:p>
          <a:p>
            <a:pPr marL="0" indent="0">
              <a:buNone/>
            </a:pPr>
            <a:r>
              <a:rPr lang="en-US" dirty="0"/>
              <a:t>		programs are expected to know how to </a:t>
            </a:r>
          </a:p>
          <a:p>
            <a:pPr marL="0" indent="0">
              <a:buNone/>
            </a:pPr>
            <a:r>
              <a:rPr lang="en-US" dirty="0"/>
              <a:t>		conduct intake interviews, write psycho-</a:t>
            </a:r>
          </a:p>
          <a:p>
            <a:pPr marL="0" indent="0">
              <a:buNone/>
            </a:pPr>
            <a:r>
              <a:rPr lang="en-US" dirty="0"/>
              <a:t>		social assessments, construct treatment</a:t>
            </a:r>
          </a:p>
          <a:p>
            <a:pPr marL="0" indent="0">
              <a:buNone/>
            </a:pPr>
            <a:r>
              <a:rPr lang="en-US" dirty="0"/>
              <a:t>		plans, and provide basic counseling</a:t>
            </a:r>
          </a:p>
          <a:p>
            <a:pPr marL="0" indent="0">
              <a:buNone/>
            </a:pPr>
            <a:r>
              <a:rPr lang="en-US" dirty="0"/>
              <a:t>		services under close supervision</a:t>
            </a:r>
          </a:p>
          <a:p>
            <a:r>
              <a:rPr lang="en-US" i="1" dirty="0"/>
              <a:t>Interns</a:t>
            </a:r>
            <a:r>
              <a:rPr lang="en-US" dirty="0"/>
              <a:t> also learn the full scope of what is     				expected for professional spiritually sensitive 		psychotherapy practice in a  collegial 				     community</a:t>
            </a:r>
          </a:p>
        </p:txBody>
      </p:sp>
    </p:spTree>
    <p:extLst>
      <p:ext uri="{BB962C8B-B14F-4D97-AF65-F5344CB8AC3E}">
        <p14:creationId xmlns:p14="http://schemas.microsoft.com/office/powerpoint/2010/main" val="314885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Training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Postgraduate Residents</a:t>
            </a:r>
          </a:p>
          <a:p>
            <a:pPr marL="0" indent="0">
              <a:buNone/>
            </a:pPr>
            <a:r>
              <a:rPr lang="en-US" dirty="0"/>
              <a:t>	Applications from graduates of over seven      			graduate schools in the first year of program</a:t>
            </a:r>
          </a:p>
          <a:p>
            <a:pPr marL="0" indent="0">
              <a:buNone/>
            </a:pPr>
            <a:r>
              <a:rPr lang="en-US" dirty="0"/>
              <a:t> 	Residents must complete first year satisfactorily 		to be offered the second year, whether half 		     or full-time.</a:t>
            </a:r>
          </a:p>
          <a:p>
            <a:pPr marL="0" indent="0">
              <a:buNone/>
            </a:pPr>
            <a:r>
              <a:rPr lang="en-US" dirty="0"/>
              <a:t>	Full-time is 15-20 sessions weekly</a:t>
            </a:r>
          </a:p>
          <a:p>
            <a:pPr marL="0" indent="0">
              <a:buNone/>
            </a:pPr>
            <a:r>
              <a:rPr lang="en-US" dirty="0"/>
              <a:t>	Compensation is hourly rate of pay for sessions</a:t>
            </a:r>
          </a:p>
        </p:txBody>
      </p:sp>
    </p:spTree>
    <p:extLst>
      <p:ext uri="{BB962C8B-B14F-4D97-AF65-F5344CB8AC3E}">
        <p14:creationId xmlns:p14="http://schemas.microsoft.com/office/powerpoint/2010/main" val="100898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447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PCS’s Clinical Training in Psychotherapy</vt:lpstr>
      <vt:lpstr>Main Office</vt:lpstr>
      <vt:lpstr>Pastoral Counseling Services,Inc.</vt:lpstr>
      <vt:lpstr>Philosophy of Training Program</vt:lpstr>
      <vt:lpstr>Mindfulness=Lobster Rolls and Chowdah</vt:lpstr>
      <vt:lpstr>Theoretical Orientation of Training Program</vt:lpstr>
      <vt:lpstr>Format of Training Program</vt:lpstr>
      <vt:lpstr>Goals of Training Program</vt:lpstr>
      <vt:lpstr>Goals of Training Program</vt:lpstr>
      <vt:lpstr>Goals of Training Program</vt:lpstr>
      <vt:lpstr>It’s Not All Work…</vt:lpstr>
      <vt:lpstr>Methods and Scope of Training</vt:lpstr>
      <vt:lpstr>Benefits of Program for PCS</vt:lpstr>
      <vt:lpstr>Faculty Supervisors</vt:lpstr>
      <vt:lpstr>Contact</vt:lpstr>
    </vt:vector>
  </TitlesOfParts>
  <Company>Douglas Stephens, Ed.D.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PCS’s Clinical Training in Psychotherapy</dc:title>
  <dc:creator>Douglas Stephens</dc:creator>
  <cp:lastModifiedBy>Steve Duson</cp:lastModifiedBy>
  <cp:revision>35</cp:revision>
  <dcterms:created xsi:type="dcterms:W3CDTF">2014-07-01T10:23:28Z</dcterms:created>
  <dcterms:modified xsi:type="dcterms:W3CDTF">2019-04-29T21:47:46Z</dcterms:modified>
</cp:coreProperties>
</file>